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6858000" cy="9721850"/>
  <p:notesSz cx="6858000" cy="9945688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FF3399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34556" autoAdjust="0"/>
    <p:restoredTop sz="86506" autoAdjust="0"/>
  </p:normalViewPr>
  <p:slideViewPr>
    <p:cSldViewPr>
      <p:cViewPr>
        <p:scale>
          <a:sx n="120" d="100"/>
          <a:sy n="120" d="100"/>
        </p:scale>
        <p:origin x="-786" y="510"/>
      </p:cViewPr>
      <p:guideLst>
        <p:guide orient="horz" pos="3062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625C1AA-314E-4589-A566-ED4DC7848CBB}" type="datetimeFigureOut">
              <a:rPr lang="fr-FR" smtClean="0"/>
              <a:pPr/>
              <a:t>18/04/2026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2112963" y="746125"/>
            <a:ext cx="2632075" cy="37290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724400"/>
            <a:ext cx="5486400" cy="447516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447213"/>
            <a:ext cx="29718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9447213"/>
            <a:ext cx="29718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EE272C-F340-48ED-8F82-42051F675F7F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19378977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EE272C-F340-48ED-8F82-42051F675F7F}" type="slidenum">
              <a:rPr lang="fr-FR" smtClean="0"/>
              <a:pPr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25547038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514350" y="3020077"/>
            <a:ext cx="5829300" cy="2083896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028700" y="5509048"/>
            <a:ext cx="4800600" cy="248447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851BD4-6AD1-4F26-BFF2-2BC86E24911D}" type="datetimeFigureOut">
              <a:rPr lang="fr-FR" smtClean="0"/>
              <a:pPr/>
              <a:t>18/04/2026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57E6AF-77DF-4C01-9554-916F0969E5A5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39411950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851BD4-6AD1-4F26-BFF2-2BC86E24911D}" type="datetimeFigureOut">
              <a:rPr lang="fr-FR" smtClean="0"/>
              <a:pPr/>
              <a:t>18/04/2026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57E6AF-77DF-4C01-9554-916F0969E5A5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35020903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3729037" y="519850"/>
            <a:ext cx="1157288" cy="11058604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257175" y="519850"/>
            <a:ext cx="3357563" cy="11058604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851BD4-6AD1-4F26-BFF2-2BC86E24911D}" type="datetimeFigureOut">
              <a:rPr lang="fr-FR" smtClean="0"/>
              <a:pPr/>
              <a:t>18/04/2026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57E6AF-77DF-4C01-9554-916F0969E5A5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27011543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851BD4-6AD1-4F26-BFF2-2BC86E24911D}" type="datetimeFigureOut">
              <a:rPr lang="fr-FR" smtClean="0"/>
              <a:pPr/>
              <a:t>18/04/2026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57E6AF-77DF-4C01-9554-916F0969E5A5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42160993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41735" y="6247189"/>
            <a:ext cx="5829300" cy="1930867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41735" y="4120536"/>
            <a:ext cx="5829300" cy="2126654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851BD4-6AD1-4F26-BFF2-2BC86E24911D}" type="datetimeFigureOut">
              <a:rPr lang="fr-FR" smtClean="0"/>
              <a:pPr/>
              <a:t>18/04/2026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57E6AF-77DF-4C01-9554-916F0969E5A5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4177172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257176" y="3024576"/>
            <a:ext cx="2257425" cy="855387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2628901" y="3024576"/>
            <a:ext cx="2257425" cy="855387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851BD4-6AD1-4F26-BFF2-2BC86E24911D}" type="datetimeFigureOut">
              <a:rPr lang="fr-FR" smtClean="0"/>
              <a:pPr/>
              <a:t>18/04/2026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57E6AF-77DF-4C01-9554-916F0969E5A5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23036564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42900" y="389325"/>
            <a:ext cx="6172200" cy="1620308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42900" y="2176164"/>
            <a:ext cx="3030141" cy="9069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342900" y="3083086"/>
            <a:ext cx="3030141" cy="560131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3483769" y="2176164"/>
            <a:ext cx="3031331" cy="9069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3483769" y="3083086"/>
            <a:ext cx="3031331" cy="560131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851BD4-6AD1-4F26-BFF2-2BC86E24911D}" type="datetimeFigureOut">
              <a:rPr lang="fr-FR" smtClean="0"/>
              <a:pPr/>
              <a:t>18/04/2026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57E6AF-77DF-4C01-9554-916F0969E5A5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22300557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851BD4-6AD1-4F26-BFF2-2BC86E24911D}" type="datetimeFigureOut">
              <a:rPr lang="fr-FR" smtClean="0"/>
              <a:pPr/>
              <a:t>18/04/2026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57E6AF-77DF-4C01-9554-916F0969E5A5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24546406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851BD4-6AD1-4F26-BFF2-2BC86E24911D}" type="datetimeFigureOut">
              <a:rPr lang="fr-FR" smtClean="0"/>
              <a:pPr/>
              <a:t>18/04/2026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57E6AF-77DF-4C01-9554-916F0969E5A5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6447361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42901" y="387074"/>
            <a:ext cx="2256235" cy="1647313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681287" y="387075"/>
            <a:ext cx="3833813" cy="829733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342901" y="2034388"/>
            <a:ext cx="2256235" cy="665001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851BD4-6AD1-4F26-BFF2-2BC86E24911D}" type="datetimeFigureOut">
              <a:rPr lang="fr-FR" smtClean="0"/>
              <a:pPr/>
              <a:t>18/04/2026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57E6AF-77DF-4C01-9554-916F0969E5A5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33599171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344216" y="6805296"/>
            <a:ext cx="4114800" cy="80340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344216" y="868665"/>
            <a:ext cx="4114800" cy="583311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344216" y="7608700"/>
            <a:ext cx="4114800" cy="114096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851BD4-6AD1-4F26-BFF2-2BC86E24911D}" type="datetimeFigureOut">
              <a:rPr lang="fr-FR" smtClean="0"/>
              <a:pPr/>
              <a:t>18/04/2026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57E6AF-77DF-4C01-9554-916F0969E5A5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11386799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342900" y="389325"/>
            <a:ext cx="6172200" cy="162030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42900" y="2268433"/>
            <a:ext cx="6172200" cy="641597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342900" y="9010716"/>
            <a:ext cx="1600200" cy="51759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851BD4-6AD1-4F26-BFF2-2BC86E24911D}" type="datetimeFigureOut">
              <a:rPr lang="fr-FR" smtClean="0"/>
              <a:pPr/>
              <a:t>18/04/2026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343150" y="9010716"/>
            <a:ext cx="2171700" cy="51759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4914900" y="9010716"/>
            <a:ext cx="1600200" cy="51759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57E6AF-77DF-4C01-9554-916F0969E5A5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41956775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5" Type="http://schemas.openxmlformats.org/officeDocument/2006/relationships/image" Target="../media/image3.emf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64" name="Picture 16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20489" t="3813" r="19911" b="14348"/>
          <a:stretch/>
        </p:blipFill>
        <p:spPr bwMode="auto">
          <a:xfrm>
            <a:off x="3242968" y="8114840"/>
            <a:ext cx="1823043" cy="8362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65" name="Picture 17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4466"/>
          <a:stretch/>
        </p:blipFill>
        <p:spPr bwMode="auto">
          <a:xfrm>
            <a:off x="0" y="20999"/>
            <a:ext cx="1245920" cy="6158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" name="Rectangle 17"/>
          <p:cNvSpPr/>
          <p:nvPr/>
        </p:nvSpPr>
        <p:spPr>
          <a:xfrm>
            <a:off x="-58242" y="636814"/>
            <a:ext cx="3429000" cy="1384995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spcAft>
                <a:spcPts val="0"/>
              </a:spcAft>
            </a:pPr>
            <a:r>
              <a:rPr lang="fr-FR" sz="12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Vignoble Maxime PINARD</a:t>
            </a:r>
          </a:p>
          <a:p>
            <a:pPr>
              <a:spcAft>
                <a:spcPts val="0"/>
              </a:spcAft>
            </a:pPr>
            <a:r>
              <a:rPr lang="fr-FR" sz="12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Les Alletières</a:t>
            </a:r>
          </a:p>
          <a:p>
            <a:pPr>
              <a:spcAft>
                <a:spcPts val="0"/>
              </a:spcAft>
            </a:pPr>
            <a:r>
              <a:rPr lang="fr-FR" sz="12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17840 LA BREE LES BAINS</a:t>
            </a:r>
          </a:p>
          <a:p>
            <a:pPr>
              <a:spcAft>
                <a:spcPts val="0"/>
              </a:spcAft>
            </a:pPr>
            <a:r>
              <a:rPr lang="fr-FR" sz="12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ILE </a:t>
            </a:r>
            <a:r>
              <a:rPr lang="fr-FR" sz="12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D’OLERON</a:t>
            </a:r>
          </a:p>
          <a:p>
            <a:pPr>
              <a:spcAft>
                <a:spcPts val="0"/>
              </a:spcAft>
            </a:pPr>
            <a:r>
              <a:rPr lang="fr-FR" sz="12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05-46-36-04-25  </a:t>
            </a:r>
          </a:p>
          <a:p>
            <a:pPr>
              <a:spcAft>
                <a:spcPts val="0"/>
              </a:spcAft>
            </a:pPr>
            <a:r>
              <a:rPr lang="fr-FR" sz="12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06-20-46-31-22</a:t>
            </a:r>
          </a:p>
          <a:p>
            <a:pPr>
              <a:spcAft>
                <a:spcPts val="0"/>
              </a:spcAft>
            </a:pPr>
            <a:r>
              <a:rPr lang="fr-FR" sz="12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contact@maxime-pinard.fr</a:t>
            </a:r>
            <a:endParaRPr lang="fr-FR" sz="1200" dirty="0" smtClean="0">
              <a:solidFill>
                <a:schemeClr val="tx1">
                  <a:lumMod val="50000"/>
                  <a:lumOff val="50000"/>
                </a:schemeClr>
              </a:solidFill>
              <a:ea typeface="Times New Roman"/>
              <a:cs typeface="Times New Roman"/>
            </a:endParaRPr>
          </a:p>
        </p:txBody>
      </p:sp>
      <p:grpSp>
        <p:nvGrpSpPr>
          <p:cNvPr id="22" name="Groupe 21"/>
          <p:cNvGrpSpPr/>
          <p:nvPr/>
        </p:nvGrpSpPr>
        <p:grpSpPr>
          <a:xfrm>
            <a:off x="5178118" y="2408626"/>
            <a:ext cx="1774870" cy="1582432"/>
            <a:chOff x="5060545" y="2915817"/>
            <a:chExt cx="1774870" cy="1586944"/>
          </a:xfrm>
        </p:grpSpPr>
        <p:sp>
          <p:nvSpPr>
            <p:cNvPr id="20" name="Ellipse 19"/>
            <p:cNvSpPr/>
            <p:nvPr/>
          </p:nvSpPr>
          <p:spPr>
            <a:xfrm>
              <a:off x="5119907" y="2915817"/>
              <a:ext cx="1621424" cy="1586944"/>
            </a:xfrm>
            <a:prstGeom prst="ellipse">
              <a:avLst/>
            </a:prstGeom>
            <a:solidFill>
              <a:srgbClr val="FF339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9" name="Rectangle 18"/>
            <p:cNvSpPr/>
            <p:nvPr/>
          </p:nvSpPr>
          <p:spPr>
            <a:xfrm rot="20857550">
              <a:off x="5060545" y="3230875"/>
              <a:ext cx="1774870" cy="95682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spcAft>
                  <a:spcPts val="0"/>
                </a:spcAft>
              </a:pPr>
              <a:r>
                <a:rPr lang="fr-FR" sz="1400" b="1" dirty="0" smtClean="0">
                  <a:solidFill>
                    <a:schemeClr val="bg1"/>
                  </a:solidFill>
                  <a:effectLst>
                    <a:innerShdw blurRad="63500" dist="50800">
                      <a:prstClr val="black">
                        <a:alpha val="50000"/>
                      </a:prstClr>
                    </a:innerShdw>
                  </a:effectLst>
                </a:rPr>
                <a:t>Nouveau TARIF EXPEDITION France </a:t>
              </a:r>
              <a:r>
                <a:rPr lang="fr-FR" sz="1400" b="1" dirty="0" smtClean="0">
                  <a:solidFill>
                    <a:schemeClr val="bg1"/>
                  </a:solidFill>
                  <a:effectLst>
                    <a:innerShdw blurRad="63500" dist="50800">
                      <a:prstClr val="black">
                        <a:alpha val="50000"/>
                      </a:prstClr>
                    </a:innerShdw>
                  </a:effectLst>
                </a:rPr>
                <a:t>2026/2027</a:t>
              </a:r>
              <a:endParaRPr lang="fr-FR" sz="1400" b="1" dirty="0" smtClean="0">
                <a:solidFill>
                  <a:schemeClr val="bg1"/>
                </a:solidFill>
                <a:effectLst>
                  <a:innerShdw blurRad="63500" dist="50800">
                    <a:prstClr val="black">
                      <a:alpha val="50000"/>
                    </a:prstClr>
                  </a:innerShdw>
                </a:effectLst>
              </a:endParaRPr>
            </a:p>
            <a:p>
              <a:pPr algn="ctr">
                <a:spcAft>
                  <a:spcPts val="0"/>
                </a:spcAft>
              </a:pPr>
              <a:r>
                <a:rPr lang="fr-FR" sz="1400" b="1" dirty="0" smtClean="0">
                  <a:solidFill>
                    <a:schemeClr val="bg1"/>
                  </a:solidFill>
                  <a:effectLst>
                    <a:innerShdw blurRad="63500" dist="50800">
                      <a:prstClr val="black">
                        <a:alpha val="50000"/>
                      </a:prstClr>
                    </a:innerShdw>
                  </a:effectLst>
                </a:rPr>
                <a:t> </a:t>
              </a:r>
              <a:r>
                <a:rPr lang="fr-FR" sz="1100" b="1" dirty="0" smtClean="0">
                  <a:solidFill>
                    <a:schemeClr val="bg1"/>
                  </a:solidFill>
                  <a:effectLst>
                    <a:innerShdw blurRad="63500" dist="50800">
                      <a:prstClr val="black">
                        <a:alpha val="50000"/>
                      </a:prstClr>
                    </a:innerShdw>
                  </a:effectLst>
                </a:rPr>
                <a:t>(valable jusqu’au 31/03)</a:t>
              </a:r>
              <a:endParaRPr lang="fr-FR" sz="1100" b="1" dirty="0">
                <a:solidFill>
                  <a:schemeClr val="bg1"/>
                </a:solidFill>
                <a:ea typeface="Times New Roman"/>
                <a:cs typeface="Times New Roman"/>
              </a:endParaRPr>
            </a:p>
          </p:txBody>
        </p:sp>
      </p:grpSp>
      <p:sp>
        <p:nvSpPr>
          <p:cNvPr id="40" name="Rectangle 3"/>
          <p:cNvSpPr>
            <a:spLocks noChangeArrowheads="1"/>
          </p:cNvSpPr>
          <p:nvPr/>
        </p:nvSpPr>
        <p:spPr bwMode="auto">
          <a:xfrm>
            <a:off x="7210" y="8922012"/>
            <a:ext cx="6765755" cy="7540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r>
              <a:rPr kumimoji="0" lang="fr-FR" altLang="fr-FR" sz="800" b="1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ea typeface="Times New Roman" pitchFamily="18" charset="0"/>
                <a:cs typeface="Times New Roman" pitchFamily="18" charset="0"/>
              </a:rPr>
              <a:t>Pour que votre commande voyage dans les meilleures conditions, nous expédions vos cartons par multiple de 6 bouteilles (panachage possible dans le colis lui-même). Délai indicatif de livraison : 8 jours après réception du règlement. Nous vous invitons fortement à contrôler l'état de la marchandise (qui voyage toujours aux risques et périls du destinataire) à la livraison et à formuler les réserves d'usage sur le bon de transport en cas de perte de colis et de casse et à nous prévenir sous 24h.</a:t>
            </a:r>
            <a:endParaRPr kumimoji="0" lang="fr-FR" altLang="fr-FR" sz="800" b="1" i="0" u="none" strike="noStrike" cap="none" normalizeH="0" baseline="0" dirty="0" smtClean="0">
              <a:ln>
                <a:noFill/>
              </a:ln>
              <a:solidFill>
                <a:schemeClr val="tx1">
                  <a:lumMod val="50000"/>
                  <a:lumOff val="50000"/>
                </a:schemeClr>
              </a:solidFill>
              <a:effectLst/>
              <a:cs typeface="Arial" pitchFamily="34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fr-FR" sz="1100" b="1" dirty="0" smtClean="0">
                <a:solidFill>
                  <a:schemeClr val="tx1">
                    <a:lumMod val="50000"/>
                    <a:lumOff val="50000"/>
                  </a:schemeClr>
                </a:solidFill>
                <a:sym typeface="Wingdings"/>
              </a:rPr>
              <a:t> </a:t>
            </a:r>
            <a:r>
              <a:rPr lang="fr-FR" sz="1100" b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Je certifie être légalement majeur au moment de l’envoi de ce bon de commande (merci de cocher la case)</a:t>
            </a:r>
            <a:endParaRPr lang="fr-FR" sz="11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grpSp>
        <p:nvGrpSpPr>
          <p:cNvPr id="2600" name="Groupe 2599"/>
          <p:cNvGrpSpPr/>
          <p:nvPr/>
        </p:nvGrpSpPr>
        <p:grpSpPr>
          <a:xfrm>
            <a:off x="5153989" y="4164244"/>
            <a:ext cx="1656184" cy="3196967"/>
            <a:chOff x="5119907" y="4161094"/>
            <a:chExt cx="1656184" cy="3096344"/>
          </a:xfrm>
        </p:grpSpPr>
        <p:pic>
          <p:nvPicPr>
            <p:cNvPr id="39" name="Picture 21"/>
            <p:cNvPicPr>
              <a:picLocks noChangeAspect="1" noChangeArrowheads="1"/>
            </p:cNvPicPr>
            <p:nvPr/>
          </p:nvPicPr>
          <p:blipFill rotWithShape="1">
            <a:blip r:embed="rId5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 l="28065" t="1237" r="19003" b="91992"/>
            <a:stretch/>
          </p:blipFill>
          <p:spPr bwMode="auto">
            <a:xfrm rot="16200000">
              <a:off x="4375471" y="5652147"/>
              <a:ext cx="1840019" cy="25578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2068" name="Picture 20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706173" y="4250493"/>
              <a:ext cx="554180" cy="4917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8" name="Picture 21"/>
            <p:cNvPicPr>
              <a:picLocks noChangeAspect="1" noChangeArrowheads="1"/>
            </p:cNvPicPr>
            <p:nvPr/>
          </p:nvPicPr>
          <p:blipFill rotWithShape="1">
            <a:blip r:embed="rId5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 l="28065" t="8008" r="38746" b="83652"/>
            <a:stretch/>
          </p:blipFill>
          <p:spPr bwMode="auto">
            <a:xfrm rot="16200000">
              <a:off x="5398524" y="5526678"/>
              <a:ext cx="1169477" cy="31941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25" name="Rectangle à coins arrondis 24"/>
            <p:cNvSpPr/>
            <p:nvPr/>
          </p:nvSpPr>
          <p:spPr>
            <a:xfrm>
              <a:off x="5119907" y="4161094"/>
              <a:ext cx="1656184" cy="3096344"/>
            </a:xfrm>
            <a:prstGeom prst="round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sp>
        <p:nvSpPr>
          <p:cNvPr id="2075" name="Rectangle 440"/>
          <p:cNvSpPr>
            <a:spLocks noChangeArrowheads="1"/>
          </p:cNvSpPr>
          <p:nvPr/>
        </p:nvSpPr>
        <p:spPr bwMode="auto">
          <a:xfrm>
            <a:off x="6705815" y="4395684"/>
            <a:ext cx="20638" cy="87767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2076" name="Rectangle 441"/>
          <p:cNvSpPr>
            <a:spLocks noChangeArrowheads="1"/>
          </p:cNvSpPr>
          <p:nvPr/>
        </p:nvSpPr>
        <p:spPr bwMode="auto">
          <a:xfrm>
            <a:off x="6705815" y="4515519"/>
            <a:ext cx="20638" cy="99582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618" name="Rectangle 3"/>
          <p:cNvSpPr>
            <a:spLocks noChangeArrowheads="1"/>
          </p:cNvSpPr>
          <p:nvPr/>
        </p:nvSpPr>
        <p:spPr bwMode="auto">
          <a:xfrm>
            <a:off x="5204973" y="7375395"/>
            <a:ext cx="1645676" cy="2154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kumimoji="0" lang="fr-FR" altLang="fr-FR" sz="800" b="1" i="0" u="none" strike="noStrike" cap="none" normalizeH="0" baseline="0" dirty="0" smtClean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+ de  60 Bouteilles -Nous consulter</a:t>
            </a:r>
            <a:r>
              <a:rPr kumimoji="0" lang="fr-FR" altLang="fr-FR" sz="800" b="1" i="0" u="none" strike="noStrike" cap="none" normalizeH="0" dirty="0" smtClean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endParaRPr kumimoji="0" lang="fr-FR" altLang="fr-FR" sz="800" b="0" i="0" u="none" strike="noStrike" cap="none" normalizeH="0" baseline="0" dirty="0" smtClean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22" name="Rectangle 621"/>
          <p:cNvSpPr/>
          <p:nvPr/>
        </p:nvSpPr>
        <p:spPr>
          <a:xfrm>
            <a:off x="7210" y="2039294"/>
            <a:ext cx="221560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spcAft>
                <a:spcPts val="0"/>
              </a:spcAft>
            </a:pPr>
            <a:r>
              <a:rPr lang="fr-FR" b="1" dirty="0" smtClean="0">
                <a:solidFill>
                  <a:schemeClr val="bg1">
                    <a:lumMod val="50000"/>
                  </a:schemeClr>
                </a:solidFill>
                <a:effectLst/>
              </a:rPr>
              <a:t>BON DE COMMANDE</a:t>
            </a:r>
            <a:endParaRPr lang="fr-FR" sz="1050" b="1" dirty="0">
              <a:solidFill>
                <a:schemeClr val="bg1">
                  <a:lumMod val="50000"/>
                </a:schemeClr>
              </a:solidFill>
              <a:ea typeface="Times New Roman"/>
              <a:cs typeface="Times New Roman"/>
            </a:endParaRPr>
          </a:p>
        </p:txBody>
      </p:sp>
      <p:sp>
        <p:nvSpPr>
          <p:cNvPr id="623" name="Rectangle 3"/>
          <p:cNvSpPr>
            <a:spLocks noChangeArrowheads="1"/>
          </p:cNvSpPr>
          <p:nvPr/>
        </p:nvSpPr>
        <p:spPr bwMode="auto">
          <a:xfrm>
            <a:off x="5153989" y="8485021"/>
            <a:ext cx="1502946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kumimoji="0" lang="fr-FR" altLang="fr-FR" sz="800" b="1" i="0" u="none" strike="noStrike" cap="none" normalizeH="0" baseline="0" dirty="0" smtClean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Règlement</a:t>
            </a:r>
            <a:r>
              <a:rPr kumimoji="0" lang="fr-FR" altLang="fr-FR" sz="800" b="1" i="0" u="none" strike="noStrike" cap="none" normalizeH="0" dirty="0" smtClean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par chèque à l’ordre de SAS Maxime Pinard</a:t>
            </a:r>
            <a:endParaRPr kumimoji="0" lang="fr-FR" altLang="fr-FR" sz="800" b="0" i="0" u="none" strike="noStrike" cap="none" normalizeH="0" baseline="0" dirty="0" smtClean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ZoneTexte 1"/>
          <p:cNvSpPr txBox="1"/>
          <p:nvPr/>
        </p:nvSpPr>
        <p:spPr>
          <a:xfrm>
            <a:off x="2247900" y="5865813"/>
            <a:ext cx="184150" cy="265112"/>
          </a:xfrm>
          <a:prstGeom prst="rect">
            <a:avLst/>
          </a:prstGeom>
          <a:noFill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wrap="none" rtlCol="0" anchor="t">
            <a:sp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fr-FR" sz="1100"/>
          </a:p>
        </p:txBody>
      </p:sp>
      <p:sp>
        <p:nvSpPr>
          <p:cNvPr id="27" name="ZoneTexte 1"/>
          <p:cNvSpPr txBox="1"/>
          <p:nvPr/>
        </p:nvSpPr>
        <p:spPr>
          <a:xfrm>
            <a:off x="2247900" y="5865813"/>
            <a:ext cx="184150" cy="265112"/>
          </a:xfrm>
          <a:prstGeom prst="rect">
            <a:avLst/>
          </a:prstGeom>
          <a:noFill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wrap="none" rtlCol="0" anchor="t">
            <a:sp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fr-FR" sz="1100"/>
          </a:p>
        </p:txBody>
      </p:sp>
      <p:sp>
        <p:nvSpPr>
          <p:cNvPr id="26" name="ZoneTexte 1"/>
          <p:cNvSpPr txBox="1"/>
          <p:nvPr/>
        </p:nvSpPr>
        <p:spPr>
          <a:xfrm>
            <a:off x="2247900" y="5865813"/>
            <a:ext cx="184150" cy="265112"/>
          </a:xfrm>
          <a:prstGeom prst="rect">
            <a:avLst/>
          </a:prstGeom>
          <a:noFill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wrap="none" rtlCol="0" anchor="t">
            <a:sp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fr-FR" sz="1100"/>
          </a:p>
        </p:txBody>
      </p:sp>
      <p:graphicFrame>
        <p:nvGraphicFramePr>
          <p:cNvPr id="4" name="Tableau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574349334"/>
              </p:ext>
            </p:extLst>
          </p:nvPr>
        </p:nvGraphicFramePr>
        <p:xfrm>
          <a:off x="2287281" y="188889"/>
          <a:ext cx="4267200" cy="2041525"/>
        </p:xfrm>
        <a:graphic>
          <a:graphicData uri="http://schemas.openxmlformats.org/drawingml/2006/table">
            <a:tbl>
              <a:tblPr/>
              <a:tblGrid>
                <a:gridCol w="711200"/>
                <a:gridCol w="711200"/>
                <a:gridCol w="711200"/>
                <a:gridCol w="711200"/>
                <a:gridCol w="711200"/>
                <a:gridCol w="711200"/>
              </a:tblGrid>
              <a:tr h="316865"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b="1" i="0" u="none" strike="noStrike">
                          <a:solidFill>
                            <a:srgbClr val="002060"/>
                          </a:solidFill>
                          <a:effectLst/>
                          <a:latin typeface="Calibri"/>
                        </a:rPr>
                        <a:t>Nom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b="1" i="0" u="none" strike="noStrike">
                          <a:solidFill>
                            <a:srgbClr val="002060"/>
                          </a:solidFill>
                          <a:effectLst/>
                          <a:latin typeface="Calibri"/>
                        </a:rPr>
                        <a:t>Prénom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6865"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b="1" i="0" u="none" strike="noStrike">
                          <a:solidFill>
                            <a:srgbClr val="002060"/>
                          </a:solidFill>
                          <a:effectLst/>
                          <a:latin typeface="Calibri"/>
                        </a:rPr>
                        <a:t>Adresse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6865"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b="1" i="0" u="none" strike="noStrike">
                          <a:solidFill>
                            <a:srgbClr val="00206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 gridSpan="6">
                  <a:txBody>
                    <a:bodyPr/>
                    <a:lstStyle/>
                    <a:p>
                      <a:pPr algn="l" fontAlgn="t"/>
                      <a:r>
                        <a:rPr lang="fr-FR" sz="1100" b="1" i="0" u="none" strike="noStrike">
                          <a:solidFill>
                            <a:srgbClr val="002060"/>
                          </a:solidFill>
                          <a:effectLst/>
                          <a:latin typeface="Calibri"/>
                        </a:rPr>
                        <a:t>Adresse Livraison </a:t>
                      </a:r>
                      <a:r>
                        <a:rPr lang="fr-FR" sz="800" b="1" i="0" u="none" strike="noStrike">
                          <a:solidFill>
                            <a:srgbClr val="002060"/>
                          </a:solidFill>
                          <a:effectLst/>
                          <a:latin typeface="Calibri"/>
                        </a:rPr>
                        <a:t>(si différente)</a:t>
                      </a:r>
                      <a:br>
                        <a:rPr lang="fr-FR" sz="800" b="1" i="0" u="none" strike="noStrike">
                          <a:solidFill>
                            <a:srgbClr val="002060"/>
                          </a:solidFill>
                          <a:effectLst/>
                          <a:latin typeface="Calibri"/>
                        </a:rPr>
                      </a:br>
                      <a:r>
                        <a:rPr lang="fr-FR" sz="800" b="1" i="0" u="none" strike="noStrike">
                          <a:solidFill>
                            <a:srgbClr val="002060"/>
                          </a:solidFill>
                          <a:effectLst/>
                          <a:latin typeface="Source Serif Pro Semibold"/>
                        </a:rPr>
                        <a:t>❒</a:t>
                      </a:r>
                      <a:r>
                        <a:rPr lang="fr-FR" sz="800" b="1" i="0" u="none" strike="noStrike">
                          <a:solidFill>
                            <a:srgbClr val="002060"/>
                          </a:solidFill>
                          <a:effectLst/>
                          <a:latin typeface="Calibri"/>
                        </a:rPr>
                        <a:t> Si vous faîtes un cadeau, cochez cette case, une carte nominative accompagnera la livraison</a:t>
                      </a:r>
                      <a:r>
                        <a:rPr lang="fr-FR" sz="1100" b="1" i="0" u="none" strike="noStrike">
                          <a:solidFill>
                            <a:srgbClr val="002060"/>
                          </a:solidFill>
                          <a:effectLst/>
                          <a:latin typeface="Calibri"/>
                        </a:rPr>
                        <a:t/>
                      </a:r>
                      <a:br>
                        <a:rPr lang="fr-FR" sz="1100" b="1" i="0" u="none" strike="noStrike">
                          <a:solidFill>
                            <a:srgbClr val="002060"/>
                          </a:solidFill>
                          <a:effectLst/>
                          <a:latin typeface="Calibri"/>
                        </a:rPr>
                      </a:br>
                      <a:endParaRPr lang="fr-FR" sz="1100" b="1" i="0" u="none" strike="noStrike">
                        <a:solidFill>
                          <a:srgbClr val="00206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316865">
                <a:tc gridSpan="6">
                  <a:txBody>
                    <a:bodyPr/>
                    <a:lstStyle/>
                    <a:p>
                      <a:pPr algn="l" fontAlgn="ctr"/>
                      <a:r>
                        <a:rPr lang="fr-FR" sz="1100" b="1" i="0" u="none" strike="noStrike">
                          <a:solidFill>
                            <a:srgbClr val="002060"/>
                          </a:solidFill>
                          <a:effectLst/>
                          <a:latin typeface="Calibri"/>
                        </a:rPr>
                        <a:t>Téléphone (</a:t>
                      </a:r>
                      <a:r>
                        <a:rPr lang="fr-FR" sz="800" b="1" i="0" u="none" strike="noStrike">
                          <a:solidFill>
                            <a:srgbClr val="002060"/>
                          </a:solidFill>
                          <a:effectLst/>
                          <a:latin typeface="Calibri"/>
                        </a:rPr>
                        <a:t>Exigé Par Le Transporteur</a:t>
                      </a:r>
                      <a:r>
                        <a:rPr lang="fr-FR" sz="1100" b="1" i="0" u="none" strike="noStrike">
                          <a:solidFill>
                            <a:srgbClr val="002060"/>
                          </a:solidFill>
                          <a:effectLst/>
                          <a:latin typeface="Calibri"/>
                        </a:rPr>
                        <a:t>)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316865">
                <a:tc gridSpan="6">
                  <a:txBody>
                    <a:bodyPr/>
                    <a:lstStyle/>
                    <a:p>
                      <a:pPr algn="l" fontAlgn="ctr"/>
                      <a:r>
                        <a:rPr lang="fr-FR" sz="1100" b="1" i="0" u="none" strike="noStrike" dirty="0">
                          <a:solidFill>
                            <a:srgbClr val="002060"/>
                          </a:solidFill>
                          <a:effectLst/>
                          <a:latin typeface="Calibri"/>
                        </a:rPr>
                        <a:t>Email (</a:t>
                      </a:r>
                      <a:r>
                        <a:rPr lang="fr-FR" sz="800" b="1" i="0" u="none" strike="noStrike" dirty="0">
                          <a:solidFill>
                            <a:srgbClr val="002060"/>
                          </a:solidFill>
                          <a:effectLst/>
                          <a:latin typeface="Calibri"/>
                        </a:rPr>
                        <a:t>Exigé Par Le Transporteur</a:t>
                      </a:r>
                      <a:r>
                        <a:rPr lang="fr-FR" sz="1100" b="1" i="0" u="none" strike="noStrike" dirty="0">
                          <a:solidFill>
                            <a:srgbClr val="002060"/>
                          </a:solidFill>
                          <a:effectLst/>
                          <a:latin typeface="Calibri"/>
                        </a:rPr>
                        <a:t>)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8" name="ZoneTexte 1"/>
          <p:cNvSpPr txBox="1"/>
          <p:nvPr/>
        </p:nvSpPr>
        <p:spPr>
          <a:xfrm>
            <a:off x="2247900" y="5865813"/>
            <a:ext cx="184150" cy="265112"/>
          </a:xfrm>
          <a:prstGeom prst="rect">
            <a:avLst/>
          </a:prstGeom>
          <a:noFill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wrap="none" rtlCol="0" anchor="t">
            <a:sp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fr-FR" sz="1100"/>
          </a:p>
        </p:txBody>
      </p:sp>
      <p:graphicFrame>
        <p:nvGraphicFramePr>
          <p:cNvPr id="3" name="Tableau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919333841"/>
              </p:ext>
            </p:extLst>
          </p:nvPr>
        </p:nvGraphicFramePr>
        <p:xfrm>
          <a:off x="128552" y="2485597"/>
          <a:ext cx="4949813" cy="5612074"/>
        </p:xfrm>
        <a:graphic>
          <a:graphicData uri="http://schemas.openxmlformats.org/drawingml/2006/table">
            <a:tbl>
              <a:tblPr/>
              <a:tblGrid>
                <a:gridCol w="2597933"/>
                <a:gridCol w="587970"/>
                <a:gridCol w="587970"/>
                <a:gridCol w="587970"/>
                <a:gridCol w="587970"/>
              </a:tblGrid>
              <a:tr h="448333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 dirty="0">
                          <a:solidFill>
                            <a:srgbClr val="002060"/>
                          </a:solidFill>
                          <a:effectLst/>
                          <a:latin typeface="Calibri"/>
                        </a:rPr>
                        <a:t>Désignation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>
                          <a:solidFill>
                            <a:srgbClr val="002060"/>
                          </a:solidFill>
                          <a:effectLst/>
                          <a:latin typeface="Calibri"/>
                        </a:rPr>
                        <a:t>Volume          en cl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>
                          <a:solidFill>
                            <a:srgbClr val="002060"/>
                          </a:solidFill>
                          <a:effectLst/>
                          <a:latin typeface="Calibri"/>
                        </a:rPr>
                        <a:t>Prix Unitaire        € TTC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>
                          <a:solidFill>
                            <a:srgbClr val="002060"/>
                          </a:solidFill>
                          <a:effectLst/>
                          <a:latin typeface="Calibri"/>
                        </a:rPr>
                        <a:t>Quantité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>
                          <a:solidFill>
                            <a:srgbClr val="002060"/>
                          </a:solidFill>
                          <a:effectLst/>
                          <a:latin typeface="Calibri"/>
                        </a:rPr>
                        <a:t>Total € TTC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19592">
                <a:tc rowSpan="2">
                  <a:txBody>
                    <a:bodyPr/>
                    <a:lstStyle/>
                    <a:p>
                      <a:pPr algn="l" fontAlgn="ctr"/>
                      <a:r>
                        <a:rPr lang="fr-FR" sz="1200" b="1" i="0" u="none" strike="noStrike" dirty="0">
                          <a:solidFill>
                            <a:srgbClr val="002060"/>
                          </a:solidFill>
                          <a:effectLst/>
                          <a:latin typeface="Calibri"/>
                        </a:rPr>
                        <a:t>Pineau Blanc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>
                          <a:solidFill>
                            <a:srgbClr val="002060"/>
                          </a:solidFill>
                          <a:effectLst/>
                          <a:latin typeface="Calibri"/>
                        </a:rPr>
                        <a:t>75 cl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 smtClean="0">
                          <a:solidFill>
                            <a:srgbClr val="002060"/>
                          </a:solidFill>
                          <a:effectLst/>
                          <a:latin typeface="Calibri"/>
                        </a:rPr>
                        <a:t>10,70</a:t>
                      </a:r>
                      <a:endParaRPr lang="fr-FR" sz="1200" b="1" i="0" u="none" strike="noStrike" dirty="0">
                        <a:solidFill>
                          <a:srgbClr val="00206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206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200" b="1" i="0" u="none" strike="noStrike">
                          <a:solidFill>
                            <a:srgbClr val="00206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</a:tr>
              <a:tr h="219592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>
                          <a:solidFill>
                            <a:srgbClr val="002060"/>
                          </a:solidFill>
                          <a:effectLst/>
                          <a:latin typeface="Calibri"/>
                        </a:rPr>
                        <a:t>100 cl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 smtClean="0">
                          <a:solidFill>
                            <a:srgbClr val="002060"/>
                          </a:solidFill>
                          <a:effectLst/>
                          <a:latin typeface="Calibri"/>
                        </a:rPr>
                        <a:t>12,40</a:t>
                      </a:r>
                      <a:endParaRPr lang="fr-FR" sz="1200" b="1" i="0" u="none" strike="noStrike" dirty="0">
                        <a:solidFill>
                          <a:srgbClr val="00206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206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206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</a:tr>
              <a:tr h="219592">
                <a:tc rowSpan="2">
                  <a:txBody>
                    <a:bodyPr/>
                    <a:lstStyle/>
                    <a:p>
                      <a:pPr algn="l" fontAlgn="ctr"/>
                      <a:r>
                        <a:rPr lang="fr-FR" sz="1200" b="1" i="0" u="none" strike="noStrike">
                          <a:solidFill>
                            <a:srgbClr val="002060"/>
                          </a:solidFill>
                          <a:effectLst/>
                          <a:latin typeface="Calibri"/>
                        </a:rPr>
                        <a:t>Pineau Rouge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>
                          <a:solidFill>
                            <a:srgbClr val="002060"/>
                          </a:solidFill>
                          <a:effectLst/>
                          <a:latin typeface="Calibri"/>
                        </a:rPr>
                        <a:t>75 cl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 smtClean="0">
                          <a:solidFill>
                            <a:srgbClr val="002060"/>
                          </a:solidFill>
                          <a:effectLst/>
                          <a:latin typeface="Calibri"/>
                        </a:rPr>
                        <a:t>10,70</a:t>
                      </a:r>
                      <a:endParaRPr lang="fr-FR" sz="1200" b="1" i="0" u="none" strike="noStrike" dirty="0">
                        <a:solidFill>
                          <a:srgbClr val="00206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206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206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</a:tr>
              <a:tr h="219592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>
                          <a:solidFill>
                            <a:srgbClr val="002060"/>
                          </a:solidFill>
                          <a:effectLst/>
                          <a:latin typeface="Calibri"/>
                        </a:rPr>
                        <a:t>100 cl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 smtClean="0">
                          <a:solidFill>
                            <a:srgbClr val="002060"/>
                          </a:solidFill>
                          <a:effectLst/>
                          <a:latin typeface="Calibri"/>
                        </a:rPr>
                        <a:t>12,40</a:t>
                      </a:r>
                      <a:endParaRPr lang="fr-FR" sz="1200" b="1" i="0" u="none" strike="noStrike" dirty="0">
                        <a:solidFill>
                          <a:srgbClr val="00206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206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206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</a:tr>
              <a:tr h="219592">
                <a:tc>
                  <a:txBody>
                    <a:bodyPr/>
                    <a:lstStyle/>
                    <a:p>
                      <a:pPr algn="l" fontAlgn="ctr"/>
                      <a:r>
                        <a:rPr lang="fr-FR" sz="1200" b="1" i="0" u="none" strike="noStrike">
                          <a:solidFill>
                            <a:srgbClr val="002060"/>
                          </a:solidFill>
                          <a:effectLst/>
                          <a:latin typeface="Calibri"/>
                        </a:rPr>
                        <a:t>Vieux Pineau Blanc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>
                          <a:solidFill>
                            <a:srgbClr val="002060"/>
                          </a:solidFill>
                          <a:effectLst/>
                          <a:latin typeface="Calibri"/>
                        </a:rPr>
                        <a:t>75 cl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 smtClean="0">
                          <a:solidFill>
                            <a:srgbClr val="002060"/>
                          </a:solidFill>
                          <a:effectLst/>
                          <a:latin typeface="Calibri"/>
                        </a:rPr>
                        <a:t>19,90</a:t>
                      </a:r>
                      <a:endParaRPr lang="fr-FR" sz="1200" b="1" i="0" u="none" strike="noStrike" dirty="0">
                        <a:solidFill>
                          <a:srgbClr val="00206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206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206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</a:tr>
              <a:tr h="219592">
                <a:tc>
                  <a:txBody>
                    <a:bodyPr/>
                    <a:lstStyle/>
                    <a:p>
                      <a:pPr algn="l" fontAlgn="ctr"/>
                      <a:r>
                        <a:rPr lang="fr-FR" sz="1200" b="1" i="0" u="none" strike="noStrike">
                          <a:solidFill>
                            <a:srgbClr val="002060"/>
                          </a:solidFill>
                          <a:effectLst/>
                          <a:latin typeface="Calibri"/>
                        </a:rPr>
                        <a:t>Cocktail Cognac Orange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>
                          <a:solidFill>
                            <a:srgbClr val="002060"/>
                          </a:solidFill>
                          <a:effectLst/>
                          <a:latin typeface="Calibri"/>
                        </a:rPr>
                        <a:t>70 cl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 smtClean="0">
                          <a:solidFill>
                            <a:srgbClr val="002060"/>
                          </a:solidFill>
                          <a:effectLst/>
                          <a:latin typeface="Calibri"/>
                        </a:rPr>
                        <a:t>14,50</a:t>
                      </a:r>
                      <a:endParaRPr lang="fr-FR" sz="1200" b="1" i="0" u="none" strike="noStrike" dirty="0">
                        <a:solidFill>
                          <a:srgbClr val="00206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206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206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19592">
                <a:tc>
                  <a:txBody>
                    <a:bodyPr/>
                    <a:lstStyle/>
                    <a:p>
                      <a:pPr algn="l" fontAlgn="ctr"/>
                      <a:r>
                        <a:rPr lang="fr-FR" sz="1200" b="1" i="0" u="none" strike="noStrike">
                          <a:solidFill>
                            <a:srgbClr val="002060"/>
                          </a:solidFill>
                          <a:effectLst/>
                          <a:latin typeface="Calibri"/>
                        </a:rPr>
                        <a:t>Cocktail Cognac Poire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>
                          <a:solidFill>
                            <a:srgbClr val="002060"/>
                          </a:solidFill>
                          <a:effectLst/>
                          <a:latin typeface="Calibri"/>
                        </a:rPr>
                        <a:t>70 cl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 smtClean="0">
                          <a:solidFill>
                            <a:srgbClr val="002060"/>
                          </a:solidFill>
                          <a:effectLst/>
                          <a:latin typeface="Calibri"/>
                        </a:rPr>
                        <a:t>14,50</a:t>
                      </a:r>
                      <a:endParaRPr lang="fr-FR" sz="1200" b="1" i="0" u="none" strike="noStrike" dirty="0">
                        <a:solidFill>
                          <a:srgbClr val="00206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206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206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19592">
                <a:tc>
                  <a:txBody>
                    <a:bodyPr/>
                    <a:lstStyle/>
                    <a:p>
                      <a:pPr algn="l" fontAlgn="ctr"/>
                      <a:r>
                        <a:rPr lang="fr-FR" sz="1200" b="1" i="0" u="none" strike="noStrike">
                          <a:solidFill>
                            <a:srgbClr val="002060"/>
                          </a:solidFill>
                          <a:effectLst/>
                          <a:latin typeface="Calibri"/>
                        </a:rPr>
                        <a:t>Cocktail Cognac Amande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>
                          <a:solidFill>
                            <a:srgbClr val="002060"/>
                          </a:solidFill>
                          <a:effectLst/>
                          <a:latin typeface="Calibri"/>
                        </a:rPr>
                        <a:t>70 cl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 smtClean="0">
                          <a:solidFill>
                            <a:srgbClr val="002060"/>
                          </a:solidFill>
                          <a:effectLst/>
                          <a:latin typeface="Calibri"/>
                        </a:rPr>
                        <a:t>14,50</a:t>
                      </a:r>
                      <a:endParaRPr lang="fr-FR" sz="1200" b="1" i="0" u="none" strike="noStrike" dirty="0">
                        <a:solidFill>
                          <a:srgbClr val="00206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b="1" i="0" u="none" strike="noStrike">
                          <a:solidFill>
                            <a:srgbClr val="00206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206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19592">
                <a:tc>
                  <a:txBody>
                    <a:bodyPr/>
                    <a:lstStyle/>
                    <a:p>
                      <a:pPr algn="l" fontAlgn="ctr"/>
                      <a:r>
                        <a:rPr lang="fr-FR" sz="1200" b="1" i="0" u="none" strike="noStrike">
                          <a:solidFill>
                            <a:srgbClr val="002060"/>
                          </a:solidFill>
                          <a:effectLst/>
                          <a:latin typeface="Calibri"/>
                        </a:rPr>
                        <a:t>Cocktail Cognac Cassis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>
                          <a:solidFill>
                            <a:srgbClr val="002060"/>
                          </a:solidFill>
                          <a:effectLst/>
                          <a:latin typeface="Calibri"/>
                        </a:rPr>
                        <a:t>70 cl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 smtClean="0">
                          <a:solidFill>
                            <a:srgbClr val="002060"/>
                          </a:solidFill>
                          <a:effectLst/>
                          <a:latin typeface="Calibri"/>
                        </a:rPr>
                        <a:t>14,50</a:t>
                      </a:r>
                      <a:endParaRPr lang="fr-FR" sz="1200" b="1" i="0" u="none" strike="noStrike" dirty="0">
                        <a:solidFill>
                          <a:srgbClr val="00206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206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206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19592">
                <a:tc>
                  <a:txBody>
                    <a:bodyPr/>
                    <a:lstStyle/>
                    <a:p>
                      <a:pPr algn="l" fontAlgn="ctr"/>
                      <a:r>
                        <a:rPr lang="fr-FR" sz="1200" b="1" i="0" u="none" strike="noStrike">
                          <a:solidFill>
                            <a:srgbClr val="002060"/>
                          </a:solidFill>
                          <a:effectLst/>
                          <a:latin typeface="Calibri"/>
                        </a:rPr>
                        <a:t>Cocktail CRAZY Framboise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>
                          <a:solidFill>
                            <a:srgbClr val="002060"/>
                          </a:solidFill>
                          <a:effectLst/>
                          <a:latin typeface="Calibri"/>
                        </a:rPr>
                        <a:t>70 cl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 smtClean="0">
                          <a:solidFill>
                            <a:srgbClr val="002060"/>
                          </a:solidFill>
                          <a:effectLst/>
                          <a:latin typeface="Calibri"/>
                        </a:rPr>
                        <a:t>14,50</a:t>
                      </a:r>
                      <a:endParaRPr lang="fr-FR" sz="1200" b="1" i="0" u="none" strike="noStrike" dirty="0">
                        <a:solidFill>
                          <a:srgbClr val="00206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206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206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</a:tr>
              <a:tr h="219592">
                <a:tc>
                  <a:txBody>
                    <a:bodyPr/>
                    <a:lstStyle/>
                    <a:p>
                      <a:pPr algn="l" fontAlgn="ctr"/>
                      <a:r>
                        <a:rPr lang="fr-FR" sz="1200" b="1" i="0" u="none" strike="noStrike">
                          <a:solidFill>
                            <a:srgbClr val="002060"/>
                          </a:solidFill>
                          <a:effectLst/>
                          <a:latin typeface="Calibri"/>
                        </a:rPr>
                        <a:t>Cognac VS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>
                          <a:solidFill>
                            <a:srgbClr val="002060"/>
                          </a:solidFill>
                          <a:effectLst/>
                          <a:latin typeface="Calibri"/>
                        </a:rPr>
                        <a:t>70 cl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 smtClean="0">
                          <a:solidFill>
                            <a:srgbClr val="002060"/>
                          </a:solidFill>
                          <a:effectLst/>
                          <a:latin typeface="Calibri"/>
                        </a:rPr>
                        <a:t>27,90</a:t>
                      </a:r>
                      <a:endParaRPr lang="fr-FR" sz="1200" b="1" i="0" u="none" strike="noStrike" dirty="0">
                        <a:solidFill>
                          <a:srgbClr val="00206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206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206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19592">
                <a:tc>
                  <a:txBody>
                    <a:bodyPr/>
                    <a:lstStyle/>
                    <a:p>
                      <a:pPr algn="l" fontAlgn="ctr"/>
                      <a:r>
                        <a:rPr lang="fr-FR" sz="1200" b="1" i="0" u="none" strike="noStrike">
                          <a:solidFill>
                            <a:srgbClr val="002060"/>
                          </a:solidFill>
                          <a:effectLst/>
                          <a:latin typeface="Calibri"/>
                        </a:rPr>
                        <a:t>Cognac VSOP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>
                          <a:solidFill>
                            <a:srgbClr val="002060"/>
                          </a:solidFill>
                          <a:effectLst/>
                          <a:latin typeface="Calibri"/>
                        </a:rPr>
                        <a:t>70 cl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 smtClean="0">
                          <a:solidFill>
                            <a:srgbClr val="002060"/>
                          </a:solidFill>
                          <a:effectLst/>
                          <a:latin typeface="Calibri"/>
                        </a:rPr>
                        <a:t>31,00</a:t>
                      </a:r>
                      <a:endParaRPr lang="fr-FR" sz="1200" b="1" i="0" u="none" strike="noStrike" dirty="0">
                        <a:solidFill>
                          <a:srgbClr val="00206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206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206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19592">
                <a:tc>
                  <a:txBody>
                    <a:bodyPr/>
                    <a:lstStyle/>
                    <a:p>
                      <a:pPr algn="l" fontAlgn="ctr"/>
                      <a:r>
                        <a:rPr lang="fr-FR" sz="1200" b="1" i="0" u="none" strike="noStrike">
                          <a:solidFill>
                            <a:srgbClr val="002060"/>
                          </a:solidFill>
                          <a:effectLst/>
                          <a:latin typeface="Calibri"/>
                        </a:rPr>
                        <a:t>Cognac Napoléon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>
                          <a:solidFill>
                            <a:srgbClr val="002060"/>
                          </a:solidFill>
                          <a:effectLst/>
                          <a:latin typeface="Calibri"/>
                        </a:rPr>
                        <a:t>70 cl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 smtClean="0">
                          <a:solidFill>
                            <a:srgbClr val="002060"/>
                          </a:solidFill>
                          <a:effectLst/>
                          <a:latin typeface="Calibri"/>
                        </a:rPr>
                        <a:t>37,00</a:t>
                      </a:r>
                      <a:endParaRPr lang="fr-FR" sz="1200" b="1" i="0" u="none" strike="noStrike" dirty="0">
                        <a:solidFill>
                          <a:srgbClr val="00206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206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206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19592">
                <a:tc>
                  <a:txBody>
                    <a:bodyPr/>
                    <a:lstStyle/>
                    <a:p>
                      <a:pPr algn="l" fontAlgn="ctr"/>
                      <a:r>
                        <a:rPr lang="fr-FR" sz="1200" b="1" i="0" u="none" strike="noStrike">
                          <a:solidFill>
                            <a:srgbClr val="002060"/>
                          </a:solidFill>
                          <a:effectLst/>
                          <a:latin typeface="Calibri"/>
                        </a:rPr>
                        <a:t>Cognac XO *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>
                          <a:solidFill>
                            <a:srgbClr val="002060"/>
                          </a:solidFill>
                          <a:effectLst/>
                          <a:latin typeface="Calibri"/>
                        </a:rPr>
                        <a:t>70 cl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 smtClean="0">
                          <a:solidFill>
                            <a:srgbClr val="002060"/>
                          </a:solidFill>
                          <a:effectLst/>
                          <a:latin typeface="Calibri"/>
                        </a:rPr>
                        <a:t>70,50</a:t>
                      </a:r>
                      <a:endParaRPr lang="fr-FR" sz="1200" b="1" i="0" u="none" strike="noStrike" dirty="0">
                        <a:solidFill>
                          <a:srgbClr val="00206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206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206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19592">
                <a:tc>
                  <a:txBody>
                    <a:bodyPr/>
                    <a:lstStyle/>
                    <a:p>
                      <a:pPr algn="l" fontAlgn="ctr"/>
                      <a:r>
                        <a:rPr lang="fr-FR" sz="1200" b="1" i="0" u="none" strike="noStrike">
                          <a:solidFill>
                            <a:srgbClr val="002060"/>
                          </a:solidFill>
                          <a:effectLst/>
                          <a:latin typeface="Calibri"/>
                        </a:rPr>
                        <a:t>Vodka d’Oléron </a:t>
                      </a:r>
                      <a:r>
                        <a:rPr lang="fr-FR" sz="1100" b="1" i="0" u="none" strike="noStrike">
                          <a:solidFill>
                            <a:srgbClr val="002060"/>
                          </a:solidFill>
                          <a:effectLst/>
                          <a:latin typeface="Calibri"/>
                        </a:rPr>
                        <a:t>issue de raisins de l’île</a:t>
                      </a:r>
                      <a:endParaRPr lang="fr-FR" sz="1200" b="1" i="0" u="none" strike="noStrike">
                        <a:solidFill>
                          <a:srgbClr val="00206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>
                          <a:solidFill>
                            <a:srgbClr val="002060"/>
                          </a:solidFill>
                          <a:effectLst/>
                          <a:latin typeface="Calibri"/>
                        </a:rPr>
                        <a:t>70 cl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2060"/>
                          </a:solidFill>
                          <a:effectLst/>
                          <a:latin typeface="Calibri"/>
                        </a:rPr>
                        <a:t>25,00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b="1" i="0" u="none" strike="noStrike">
                          <a:solidFill>
                            <a:srgbClr val="00206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206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</a:tr>
              <a:tr h="219592">
                <a:tc>
                  <a:txBody>
                    <a:bodyPr/>
                    <a:lstStyle/>
                    <a:p>
                      <a:pPr algn="l" fontAlgn="ctr"/>
                      <a:r>
                        <a:rPr lang="fr-FR" sz="1200" b="1" i="0" u="none" strike="noStrike">
                          <a:solidFill>
                            <a:srgbClr val="002060"/>
                          </a:solidFill>
                          <a:effectLst/>
                          <a:latin typeface="Calibri"/>
                        </a:rPr>
                        <a:t>Vin de Pays Blanc Chardonnay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>
                          <a:solidFill>
                            <a:srgbClr val="002060"/>
                          </a:solidFill>
                          <a:effectLst/>
                          <a:latin typeface="Calibri"/>
                        </a:rPr>
                        <a:t>75 cl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 smtClean="0">
                          <a:solidFill>
                            <a:srgbClr val="002060"/>
                          </a:solidFill>
                          <a:effectLst/>
                          <a:latin typeface="Calibri"/>
                        </a:rPr>
                        <a:t>7,50</a:t>
                      </a:r>
                      <a:endParaRPr lang="fr-FR" sz="1200" b="1" i="0" u="none" strike="noStrike" dirty="0" smtClean="0">
                        <a:solidFill>
                          <a:srgbClr val="00206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b="1" i="0" u="none" strike="noStrike">
                          <a:solidFill>
                            <a:srgbClr val="00206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b="1" i="0" u="none" strike="noStrike">
                          <a:solidFill>
                            <a:srgbClr val="00206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19592">
                <a:tc>
                  <a:txBody>
                    <a:bodyPr/>
                    <a:lstStyle/>
                    <a:p>
                      <a:pPr algn="l" fontAlgn="ctr"/>
                      <a:r>
                        <a:rPr lang="fr-FR" sz="1200" b="1" i="0" u="none" strike="noStrike">
                          <a:solidFill>
                            <a:srgbClr val="002060"/>
                          </a:solidFill>
                          <a:effectLst/>
                          <a:latin typeface="Calibri"/>
                        </a:rPr>
                        <a:t>Vin de Pays Blanc Sauvignon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>
                          <a:solidFill>
                            <a:srgbClr val="002060"/>
                          </a:solidFill>
                          <a:effectLst/>
                          <a:latin typeface="Calibri"/>
                        </a:rPr>
                        <a:t>75 cl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 smtClean="0">
                          <a:solidFill>
                            <a:srgbClr val="002060"/>
                          </a:solidFill>
                          <a:effectLst/>
                          <a:latin typeface="Calibri"/>
                        </a:rPr>
                        <a:t>8,00</a:t>
                      </a:r>
                      <a:endParaRPr lang="fr-FR" sz="1200" b="1" i="0" u="none" strike="noStrike" dirty="0">
                        <a:solidFill>
                          <a:srgbClr val="00206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b="1" i="0" u="none" strike="noStrike">
                          <a:solidFill>
                            <a:srgbClr val="00206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b="1" i="0" u="none" strike="noStrike">
                          <a:solidFill>
                            <a:srgbClr val="00206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19592">
                <a:tc>
                  <a:txBody>
                    <a:bodyPr/>
                    <a:lstStyle/>
                    <a:p>
                      <a:pPr algn="l" fontAlgn="ctr"/>
                      <a:r>
                        <a:rPr lang="fr-FR" sz="1200" b="1" i="0" u="none" strike="noStrike">
                          <a:solidFill>
                            <a:srgbClr val="002060"/>
                          </a:solidFill>
                          <a:effectLst/>
                          <a:latin typeface="Calibri"/>
                        </a:rPr>
                        <a:t>Vin de Pays Rosé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>
                          <a:solidFill>
                            <a:srgbClr val="002060"/>
                          </a:solidFill>
                          <a:effectLst/>
                          <a:latin typeface="Calibri"/>
                        </a:rPr>
                        <a:t>75 cl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 smtClean="0">
                          <a:solidFill>
                            <a:srgbClr val="002060"/>
                          </a:solidFill>
                          <a:effectLst/>
                          <a:latin typeface="Calibri"/>
                        </a:rPr>
                        <a:t>8,00</a:t>
                      </a:r>
                      <a:endParaRPr lang="fr-FR" sz="1200" b="1" i="0" u="none" strike="noStrike" dirty="0">
                        <a:solidFill>
                          <a:srgbClr val="00206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b="1" i="0" u="none" strike="noStrike">
                          <a:solidFill>
                            <a:srgbClr val="00206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b="1" i="0" u="none" strike="noStrike">
                          <a:solidFill>
                            <a:srgbClr val="00206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19592">
                <a:tc>
                  <a:txBody>
                    <a:bodyPr/>
                    <a:lstStyle/>
                    <a:p>
                      <a:pPr algn="l" fontAlgn="ctr"/>
                      <a:r>
                        <a:rPr lang="fr-FR" sz="1200" b="1" i="0" u="none" strike="noStrike">
                          <a:solidFill>
                            <a:srgbClr val="002060"/>
                          </a:solidFill>
                          <a:effectLst/>
                          <a:latin typeface="Calibri"/>
                        </a:rPr>
                        <a:t>Vin de Pays Rouge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>
                          <a:solidFill>
                            <a:srgbClr val="002060"/>
                          </a:solidFill>
                          <a:effectLst/>
                          <a:latin typeface="Calibri"/>
                        </a:rPr>
                        <a:t>75 cl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 smtClean="0">
                          <a:solidFill>
                            <a:srgbClr val="002060"/>
                          </a:solidFill>
                          <a:effectLst/>
                          <a:latin typeface="Calibri"/>
                        </a:rPr>
                        <a:t>7,50</a:t>
                      </a:r>
                      <a:endParaRPr lang="fr-FR" sz="1200" b="1" i="0" u="none" strike="noStrike" dirty="0">
                        <a:solidFill>
                          <a:srgbClr val="00206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206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b="1" i="0" u="none" strike="noStrike">
                          <a:solidFill>
                            <a:srgbClr val="00206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01939">
                <a:tc>
                  <a:txBody>
                    <a:bodyPr/>
                    <a:lstStyle/>
                    <a:p>
                      <a:pPr algn="l" fontAlgn="ctr"/>
                      <a:r>
                        <a:rPr lang="fr-FR" sz="1200" b="1" i="0" u="none" strike="noStrike" dirty="0">
                          <a:solidFill>
                            <a:srgbClr val="002060"/>
                          </a:solidFill>
                          <a:effectLst/>
                          <a:latin typeface="Calibri"/>
                        </a:rPr>
                        <a:t>Dynamite 17 Blanc </a:t>
                      </a:r>
                      <a:r>
                        <a:rPr lang="fr-FR" sz="1200" b="1" i="0" u="none" strike="noStrike" dirty="0" smtClean="0">
                          <a:solidFill>
                            <a:srgbClr val="002060"/>
                          </a:solidFill>
                          <a:effectLst/>
                          <a:latin typeface="Calibri"/>
                        </a:rPr>
                        <a:t>                                     </a:t>
                      </a:r>
                      <a:r>
                        <a:rPr lang="fr-FR" sz="800" b="1" i="0" u="none" strike="noStrike" dirty="0">
                          <a:solidFill>
                            <a:srgbClr val="002060"/>
                          </a:solidFill>
                          <a:effectLst/>
                          <a:latin typeface="Calibri"/>
                        </a:rPr>
                        <a:t>Jus de raisin, eau de vie de cognac, gazéifiés</a:t>
                      </a:r>
                      <a:endParaRPr lang="fr-FR" sz="1200" b="1" i="0" u="none" strike="noStrike" dirty="0">
                        <a:solidFill>
                          <a:srgbClr val="00206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>
                          <a:solidFill>
                            <a:srgbClr val="002060"/>
                          </a:solidFill>
                          <a:effectLst/>
                          <a:latin typeface="Calibri"/>
                        </a:rPr>
                        <a:t>75cl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 smtClean="0">
                          <a:solidFill>
                            <a:srgbClr val="002060"/>
                          </a:solidFill>
                          <a:effectLst/>
                          <a:latin typeface="Calibri"/>
                        </a:rPr>
                        <a:t>16,50</a:t>
                      </a:r>
                      <a:endParaRPr lang="fr-FR" sz="1200" b="1" i="0" u="none" strike="noStrike" dirty="0">
                        <a:solidFill>
                          <a:srgbClr val="00206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b="1" i="0" u="none" strike="noStrike">
                          <a:solidFill>
                            <a:srgbClr val="00206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200" b="1" i="0" u="none" strike="noStrike">
                          <a:solidFill>
                            <a:srgbClr val="00206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</a:tr>
              <a:tr h="219592">
                <a:tc>
                  <a:txBody>
                    <a:bodyPr/>
                    <a:lstStyle/>
                    <a:p>
                      <a:pPr algn="l" fontAlgn="ctr"/>
                      <a:r>
                        <a:rPr lang="fr-FR" sz="1200" b="1" i="0" u="none" strike="noStrike" dirty="0">
                          <a:solidFill>
                            <a:srgbClr val="002060"/>
                          </a:solidFill>
                          <a:effectLst/>
                          <a:latin typeface="Calibri"/>
                        </a:rPr>
                        <a:t>Dynamite 17 Rouge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>
                          <a:solidFill>
                            <a:srgbClr val="002060"/>
                          </a:solidFill>
                          <a:effectLst/>
                          <a:latin typeface="Calibri"/>
                        </a:rPr>
                        <a:t>75cl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 smtClean="0">
                          <a:solidFill>
                            <a:srgbClr val="002060"/>
                          </a:solidFill>
                          <a:effectLst/>
                          <a:latin typeface="Calibri"/>
                        </a:rPr>
                        <a:t>16,50</a:t>
                      </a:r>
                      <a:endParaRPr lang="fr-FR" sz="1200" b="1" i="0" u="none" strike="noStrike" dirty="0">
                        <a:solidFill>
                          <a:srgbClr val="00206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206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200" b="1" i="0" u="none" strike="noStrike">
                          <a:solidFill>
                            <a:srgbClr val="00206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</a:tr>
              <a:tr h="219592">
                <a:tc>
                  <a:txBody>
                    <a:bodyPr/>
                    <a:lstStyle/>
                    <a:p>
                      <a:pPr algn="l" fontAlgn="ctr"/>
                      <a:r>
                        <a:rPr lang="fr-FR" sz="1200" b="1" i="0" u="none" strike="noStrike" dirty="0" smtClean="0">
                          <a:solidFill>
                            <a:srgbClr val="002060"/>
                          </a:solidFill>
                          <a:effectLst/>
                          <a:latin typeface="Calibri"/>
                        </a:rPr>
                        <a:t>Dynamite</a:t>
                      </a:r>
                      <a:r>
                        <a:rPr lang="fr-FR" sz="1200" b="1" i="0" u="none" strike="noStrike" baseline="0" dirty="0" smtClean="0">
                          <a:solidFill>
                            <a:srgbClr val="002060"/>
                          </a:solidFill>
                          <a:effectLst/>
                          <a:latin typeface="Calibri"/>
                        </a:rPr>
                        <a:t> 40 : </a:t>
                      </a:r>
                      <a:r>
                        <a:rPr lang="fr-FR" sz="1100" b="1" i="0" u="none" strike="noStrike" baseline="0" dirty="0" smtClean="0">
                          <a:solidFill>
                            <a:srgbClr val="002060"/>
                          </a:solidFill>
                          <a:effectLst/>
                          <a:latin typeface="Calibri"/>
                        </a:rPr>
                        <a:t>Cognac gazéifié</a:t>
                      </a:r>
                      <a:endParaRPr lang="fr-FR" sz="1100" b="1" i="0" u="none" strike="noStrike" dirty="0">
                        <a:solidFill>
                          <a:srgbClr val="00206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 dirty="0" smtClean="0">
                          <a:solidFill>
                            <a:srgbClr val="002060"/>
                          </a:solidFill>
                          <a:effectLst/>
                          <a:latin typeface="Calibri"/>
                        </a:rPr>
                        <a:t>37,5cl</a:t>
                      </a:r>
                      <a:endParaRPr lang="fr-FR" sz="1000" b="1" i="0" u="none" strike="noStrike" dirty="0">
                        <a:solidFill>
                          <a:srgbClr val="00206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 smtClean="0">
                          <a:solidFill>
                            <a:srgbClr val="002060"/>
                          </a:solidFill>
                          <a:effectLst/>
                          <a:latin typeface="Calibri"/>
                        </a:rPr>
                        <a:t>16</a:t>
                      </a:r>
                      <a:endParaRPr lang="fr-FR" sz="1200" b="1" i="0" u="none" strike="noStrike" dirty="0">
                        <a:solidFill>
                          <a:srgbClr val="00206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1200" b="1" i="0" u="none" strike="noStrike">
                        <a:solidFill>
                          <a:srgbClr val="00206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fr-FR" sz="1200" b="1" i="0" u="none" strike="noStrike" dirty="0">
                        <a:solidFill>
                          <a:srgbClr val="00206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</a:tr>
              <a:tr h="219592">
                <a:tc gridSpan="5">
                  <a:txBody>
                    <a:bodyPr/>
                    <a:lstStyle/>
                    <a:p>
                      <a:pPr algn="l" fontAlgn="ctr"/>
                      <a:r>
                        <a:rPr lang="fr-FR" sz="800" b="1" i="0" u="none" strike="noStrike" dirty="0">
                          <a:solidFill>
                            <a:srgbClr val="002060"/>
                          </a:solidFill>
                          <a:effectLst/>
                          <a:latin typeface="Calibri"/>
                        </a:rPr>
                        <a:t>* </a:t>
                      </a:r>
                      <a:r>
                        <a:rPr lang="fr-FR" sz="800" b="0" i="0" u="none" strike="noStrike" dirty="0">
                          <a:solidFill>
                            <a:srgbClr val="002060"/>
                          </a:solidFill>
                          <a:effectLst/>
                          <a:latin typeface="Calibri"/>
                        </a:rPr>
                        <a:t>Attention, de part son format,  le Cognac XO </a:t>
                      </a:r>
                      <a:r>
                        <a:rPr lang="fr-FR" sz="800" b="0" i="0" u="none" strike="noStrike" dirty="0" smtClean="0">
                          <a:solidFill>
                            <a:srgbClr val="002060"/>
                          </a:solidFill>
                          <a:effectLst/>
                          <a:latin typeface="Calibri"/>
                        </a:rPr>
                        <a:t>prend </a:t>
                      </a:r>
                      <a:r>
                        <a:rPr lang="fr-FR" sz="800" b="0" i="0" u="none" strike="noStrike" dirty="0">
                          <a:solidFill>
                            <a:srgbClr val="002060"/>
                          </a:solidFill>
                          <a:effectLst/>
                          <a:latin typeface="Calibri"/>
                        </a:rPr>
                        <a:t>la place de 2 bouteilles</a:t>
                      </a:r>
                      <a:endParaRPr lang="fr-FR" sz="800" b="1" i="0" u="none" strike="noStrike" dirty="0">
                        <a:solidFill>
                          <a:srgbClr val="00206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2" name="Tableau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960144983"/>
              </p:ext>
            </p:extLst>
          </p:nvPr>
        </p:nvGraphicFramePr>
        <p:xfrm>
          <a:off x="5475507" y="4819825"/>
          <a:ext cx="1219200" cy="2286000"/>
        </p:xfrm>
        <a:graphic>
          <a:graphicData uri="http://schemas.openxmlformats.org/drawingml/2006/table">
            <a:tbl>
              <a:tblPr/>
              <a:tblGrid>
                <a:gridCol w="381000"/>
                <a:gridCol w="254000"/>
                <a:gridCol w="584200"/>
              </a:tblGrid>
              <a:tr h="228600"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>
                          <a:solidFill>
                            <a:srgbClr val="002060"/>
                          </a:solidFill>
                          <a:effectLst/>
                          <a:latin typeface="Calibri"/>
                        </a:rPr>
                        <a:t>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>
                          <a:solidFill>
                            <a:srgbClr val="00206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>
                          <a:solidFill>
                            <a:srgbClr val="002060"/>
                          </a:solidFill>
                          <a:effectLst/>
                          <a:latin typeface="Calibri"/>
                        </a:rPr>
                        <a:t>   </a:t>
                      </a:r>
                      <a:r>
                        <a:rPr lang="fr-FR" sz="1100" b="0" i="0" u="none" strike="noStrike" dirty="0" smtClean="0">
                          <a:solidFill>
                            <a:srgbClr val="002060"/>
                          </a:solidFill>
                          <a:effectLst/>
                          <a:latin typeface="Calibri"/>
                        </a:rPr>
                        <a:t>23,50 </a:t>
                      </a:r>
                      <a:r>
                        <a:rPr lang="fr-FR" sz="1100" b="0" i="0" u="none" strike="noStrike" dirty="0">
                          <a:solidFill>
                            <a:srgbClr val="002060"/>
                          </a:solidFill>
                          <a:effectLst/>
                          <a:latin typeface="Calibri"/>
                        </a:rPr>
                        <a:t>€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>
                          <a:solidFill>
                            <a:srgbClr val="002060"/>
                          </a:solidFill>
                          <a:effectLst/>
                          <a:latin typeface="Calibri"/>
                        </a:rPr>
                        <a:t>12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>
                          <a:solidFill>
                            <a:srgbClr val="00206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>
                          <a:solidFill>
                            <a:srgbClr val="002060"/>
                          </a:solidFill>
                          <a:effectLst/>
                          <a:latin typeface="Calibri"/>
                        </a:rPr>
                        <a:t>   </a:t>
                      </a:r>
                      <a:r>
                        <a:rPr lang="fr-FR" sz="1100" b="0" i="0" u="none" strike="noStrike" dirty="0" smtClean="0">
                          <a:solidFill>
                            <a:srgbClr val="002060"/>
                          </a:solidFill>
                          <a:effectLst/>
                          <a:latin typeface="Calibri"/>
                        </a:rPr>
                        <a:t>32,60 </a:t>
                      </a:r>
                      <a:r>
                        <a:rPr lang="fr-FR" sz="1100" b="0" i="0" u="none" strike="noStrike" dirty="0">
                          <a:solidFill>
                            <a:srgbClr val="002060"/>
                          </a:solidFill>
                          <a:effectLst/>
                          <a:latin typeface="Calibri"/>
                        </a:rPr>
                        <a:t>€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>
                          <a:solidFill>
                            <a:srgbClr val="002060"/>
                          </a:solidFill>
                          <a:effectLst/>
                          <a:latin typeface="Calibri"/>
                        </a:rPr>
                        <a:t>18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>
                          <a:solidFill>
                            <a:srgbClr val="00206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>
                          <a:solidFill>
                            <a:srgbClr val="002060"/>
                          </a:solidFill>
                          <a:effectLst/>
                          <a:latin typeface="Calibri"/>
                        </a:rPr>
                        <a:t>   </a:t>
                      </a:r>
                      <a:r>
                        <a:rPr lang="fr-FR" sz="1100" b="0" i="0" u="none" strike="noStrike" dirty="0" smtClean="0">
                          <a:solidFill>
                            <a:srgbClr val="002060"/>
                          </a:solidFill>
                          <a:effectLst/>
                          <a:latin typeface="Calibri"/>
                        </a:rPr>
                        <a:t>41,50 </a:t>
                      </a:r>
                      <a:r>
                        <a:rPr lang="fr-FR" sz="1100" b="0" i="0" u="none" strike="noStrike" dirty="0">
                          <a:solidFill>
                            <a:srgbClr val="002060"/>
                          </a:solidFill>
                          <a:effectLst/>
                          <a:latin typeface="Calibri"/>
                        </a:rPr>
                        <a:t>€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>
                          <a:solidFill>
                            <a:srgbClr val="002060"/>
                          </a:solidFill>
                          <a:effectLst/>
                          <a:latin typeface="Calibri"/>
                        </a:rPr>
                        <a:t>24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>
                          <a:solidFill>
                            <a:srgbClr val="00206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>
                          <a:solidFill>
                            <a:srgbClr val="002060"/>
                          </a:solidFill>
                          <a:effectLst/>
                          <a:latin typeface="Calibri"/>
                        </a:rPr>
                        <a:t>   </a:t>
                      </a:r>
                      <a:r>
                        <a:rPr lang="fr-FR" sz="1100" b="0" i="0" u="none" strike="noStrike" dirty="0" smtClean="0">
                          <a:solidFill>
                            <a:srgbClr val="002060"/>
                          </a:solidFill>
                          <a:effectLst/>
                          <a:latin typeface="Calibri"/>
                        </a:rPr>
                        <a:t>46,20 </a:t>
                      </a:r>
                      <a:r>
                        <a:rPr lang="fr-FR" sz="1100" b="0" i="0" u="none" strike="noStrike" dirty="0">
                          <a:solidFill>
                            <a:srgbClr val="002060"/>
                          </a:solidFill>
                          <a:effectLst/>
                          <a:latin typeface="Calibri"/>
                        </a:rPr>
                        <a:t>€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>
                          <a:solidFill>
                            <a:srgbClr val="002060"/>
                          </a:solidFill>
                          <a:effectLst/>
                          <a:latin typeface="Calibri"/>
                        </a:rPr>
                        <a:t>30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>
                          <a:solidFill>
                            <a:srgbClr val="00206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>
                          <a:solidFill>
                            <a:srgbClr val="002060"/>
                          </a:solidFill>
                          <a:effectLst/>
                          <a:latin typeface="Calibri"/>
                        </a:rPr>
                        <a:t>   </a:t>
                      </a:r>
                      <a:r>
                        <a:rPr lang="fr-FR" sz="1100" b="0" i="0" u="none" strike="noStrike" dirty="0" smtClean="0">
                          <a:solidFill>
                            <a:srgbClr val="002060"/>
                          </a:solidFill>
                          <a:effectLst/>
                          <a:latin typeface="Calibri"/>
                        </a:rPr>
                        <a:t>52,50 </a:t>
                      </a:r>
                      <a:r>
                        <a:rPr lang="fr-FR" sz="1100" b="0" i="0" u="none" strike="noStrike" dirty="0">
                          <a:solidFill>
                            <a:srgbClr val="002060"/>
                          </a:solidFill>
                          <a:effectLst/>
                          <a:latin typeface="Calibri"/>
                        </a:rPr>
                        <a:t>€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>
                          <a:solidFill>
                            <a:srgbClr val="002060"/>
                          </a:solidFill>
                          <a:effectLst/>
                          <a:latin typeface="Calibri"/>
                        </a:rPr>
                        <a:t>36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>
                          <a:solidFill>
                            <a:srgbClr val="00206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>
                          <a:solidFill>
                            <a:srgbClr val="002060"/>
                          </a:solidFill>
                          <a:effectLst/>
                          <a:latin typeface="Calibri"/>
                        </a:rPr>
                        <a:t>   </a:t>
                      </a:r>
                      <a:r>
                        <a:rPr lang="fr-FR" sz="1100" b="0" i="0" u="none" strike="noStrike" dirty="0" smtClean="0">
                          <a:solidFill>
                            <a:srgbClr val="002060"/>
                          </a:solidFill>
                          <a:effectLst/>
                          <a:latin typeface="Calibri"/>
                        </a:rPr>
                        <a:t>56,80 </a:t>
                      </a:r>
                      <a:r>
                        <a:rPr lang="fr-FR" sz="1100" b="0" i="0" u="none" strike="noStrike" dirty="0">
                          <a:solidFill>
                            <a:srgbClr val="002060"/>
                          </a:solidFill>
                          <a:effectLst/>
                          <a:latin typeface="Calibri"/>
                        </a:rPr>
                        <a:t>€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>
                          <a:solidFill>
                            <a:srgbClr val="002060"/>
                          </a:solidFill>
                          <a:effectLst/>
                          <a:latin typeface="Calibri"/>
                        </a:rPr>
                        <a:t>42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>
                          <a:solidFill>
                            <a:srgbClr val="00206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>
                          <a:solidFill>
                            <a:srgbClr val="002060"/>
                          </a:solidFill>
                          <a:effectLst/>
                          <a:latin typeface="Calibri"/>
                        </a:rPr>
                        <a:t>   </a:t>
                      </a:r>
                      <a:r>
                        <a:rPr lang="fr-FR" sz="1100" b="0" i="0" u="none" strike="noStrike" dirty="0" smtClean="0">
                          <a:solidFill>
                            <a:srgbClr val="002060"/>
                          </a:solidFill>
                          <a:effectLst/>
                          <a:latin typeface="Calibri"/>
                        </a:rPr>
                        <a:t>58,70 </a:t>
                      </a:r>
                      <a:r>
                        <a:rPr lang="fr-FR" sz="1100" b="0" i="0" u="none" strike="noStrike" dirty="0">
                          <a:solidFill>
                            <a:srgbClr val="002060"/>
                          </a:solidFill>
                          <a:effectLst/>
                          <a:latin typeface="Calibri"/>
                        </a:rPr>
                        <a:t>€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>
                          <a:solidFill>
                            <a:srgbClr val="002060"/>
                          </a:solidFill>
                          <a:effectLst/>
                          <a:latin typeface="Calibri"/>
                        </a:rPr>
                        <a:t>48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>
                          <a:solidFill>
                            <a:srgbClr val="00206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>
                          <a:solidFill>
                            <a:srgbClr val="002060"/>
                          </a:solidFill>
                          <a:effectLst/>
                          <a:latin typeface="Calibri"/>
                        </a:rPr>
                        <a:t>   </a:t>
                      </a:r>
                      <a:r>
                        <a:rPr lang="fr-FR" sz="1100" b="0" i="0" u="none" strike="noStrike" dirty="0" smtClean="0">
                          <a:solidFill>
                            <a:srgbClr val="002060"/>
                          </a:solidFill>
                          <a:effectLst/>
                          <a:latin typeface="Calibri"/>
                        </a:rPr>
                        <a:t>62,80 </a:t>
                      </a:r>
                      <a:r>
                        <a:rPr lang="fr-FR" sz="1100" b="0" i="0" u="none" strike="noStrike" dirty="0">
                          <a:solidFill>
                            <a:srgbClr val="002060"/>
                          </a:solidFill>
                          <a:effectLst/>
                          <a:latin typeface="Calibri"/>
                        </a:rPr>
                        <a:t>€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>
                          <a:solidFill>
                            <a:srgbClr val="002060"/>
                          </a:solidFill>
                          <a:effectLst/>
                          <a:latin typeface="Calibri"/>
                        </a:rPr>
                        <a:t>54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>
                          <a:solidFill>
                            <a:srgbClr val="00206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>
                          <a:solidFill>
                            <a:srgbClr val="002060"/>
                          </a:solidFill>
                          <a:effectLst/>
                          <a:latin typeface="Calibri"/>
                        </a:rPr>
                        <a:t>   </a:t>
                      </a:r>
                      <a:r>
                        <a:rPr lang="fr-FR" sz="1100" b="0" i="0" u="none" strike="noStrike" dirty="0" smtClean="0">
                          <a:solidFill>
                            <a:srgbClr val="002060"/>
                          </a:solidFill>
                          <a:effectLst/>
                          <a:latin typeface="Calibri"/>
                        </a:rPr>
                        <a:t>66,50 </a:t>
                      </a:r>
                      <a:r>
                        <a:rPr lang="fr-FR" sz="1100" b="0" i="0" u="none" strike="noStrike" dirty="0">
                          <a:solidFill>
                            <a:srgbClr val="002060"/>
                          </a:solidFill>
                          <a:effectLst/>
                          <a:latin typeface="Calibri"/>
                        </a:rPr>
                        <a:t>€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>
                          <a:solidFill>
                            <a:srgbClr val="002060"/>
                          </a:solidFill>
                          <a:effectLst/>
                          <a:latin typeface="Calibri"/>
                        </a:rPr>
                        <a:t>60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>
                          <a:solidFill>
                            <a:srgbClr val="00206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>
                          <a:solidFill>
                            <a:srgbClr val="002060"/>
                          </a:solidFill>
                          <a:effectLst/>
                          <a:latin typeface="Calibri"/>
                        </a:rPr>
                        <a:t>   </a:t>
                      </a:r>
                      <a:r>
                        <a:rPr lang="fr-FR" sz="1100" b="0" i="0" u="none" strike="noStrike" dirty="0" smtClean="0">
                          <a:solidFill>
                            <a:srgbClr val="002060"/>
                          </a:solidFill>
                          <a:effectLst/>
                          <a:latin typeface="Calibri"/>
                        </a:rPr>
                        <a:t>75,50 </a:t>
                      </a:r>
                      <a:r>
                        <a:rPr lang="fr-FR" sz="1100" b="0" i="0" u="none" strike="noStrike" dirty="0">
                          <a:solidFill>
                            <a:srgbClr val="002060"/>
                          </a:solidFill>
                          <a:effectLst/>
                          <a:latin typeface="Calibri"/>
                        </a:rPr>
                        <a:t>€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1192037639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1199</TotalTime>
  <Words>309</Words>
  <Application>Microsoft Office PowerPoint</Application>
  <PresentationFormat>Personnalisé</PresentationFormat>
  <Paragraphs>178</Paragraphs>
  <Slides>1</Slides>
  <Notes>1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Thème Office</vt:lpstr>
      <vt:lpstr>Diapositive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Xav</dc:creator>
  <cp:lastModifiedBy>Utilisateur</cp:lastModifiedBy>
  <cp:revision>39</cp:revision>
  <cp:lastPrinted>2022-07-11T14:28:41Z</cp:lastPrinted>
  <dcterms:created xsi:type="dcterms:W3CDTF">2021-01-22T16:49:58Z</dcterms:created>
  <dcterms:modified xsi:type="dcterms:W3CDTF">2026-04-18T06:18:13Z</dcterms:modified>
</cp:coreProperties>
</file>